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6" r:id="rId15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B3D">
              <a:alpha val="15000"/>
            </a:srgbClr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4" name="Text 2"/>
          <p:cNvSpPr/>
          <p:nvPr/>
        </p:nvSpPr>
        <p:spPr>
          <a:xfrm>
            <a:off x="731520" y="1463040"/>
            <a:ext cx="731520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诊断原料销售工作台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731520" y="2286000"/>
            <a:ext cx="731520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从数据碎片到智能决策，从经验流失到知识复利，</a:t>
            </a:r>
            <a:r>
              <a:rPr lang="zh-CN" altLang="en-US" sz="17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快速复制专家能力</a:t>
            </a:r>
            <a:r>
              <a:rPr lang="zh-CN" altLang="en-US" sz="17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经验</a:t>
            </a:r>
            <a:endParaRPr lang="zh-CN" altLang="en-US" sz="1700" dirty="0">
              <a:solidFill>
                <a:srgbClr val="93C5F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731520" y="2834640"/>
            <a:ext cx="1645920" cy="2286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7" name="Text 5"/>
          <p:cNvSpPr/>
          <p:nvPr/>
        </p:nvSpPr>
        <p:spPr>
          <a:xfrm>
            <a:off x="731520" y="310896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14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向潜在用户</a:t>
            </a:r>
            <a:r>
              <a:rPr lang="en-US" sz="14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汇报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31520" y="3429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刘新元  |  2026年7月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640080" y="45720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投入产出分析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097280"/>
            <a:ext cx="5029200" cy="77724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5" name="Shape 3"/>
          <p:cNvSpPr/>
          <p:nvPr/>
        </p:nvSpPr>
        <p:spPr>
          <a:xfrm>
            <a:off x="640080" y="1097280"/>
            <a:ext cx="54864" cy="777240"/>
          </a:xfrm>
          <a:prstGeom prst="rect">
            <a:avLst/>
          </a:prstGeom>
          <a:solidFill>
            <a:srgbClr val="0043C1"/>
          </a:solidFill>
        </p:spPr>
      </p:sp>
      <p:sp>
        <p:nvSpPr>
          <p:cNvPr id="6" name="Text 4"/>
          <p:cNvSpPr/>
          <p:nvPr/>
        </p:nvSpPr>
        <p:spPr>
          <a:xfrm>
            <a:off x="914400" y="1188720"/>
            <a:ext cx="13716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技术成本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286000" y="1188720"/>
            <a:ext cx="3200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¥2/天  ·  ¥730/年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14400" y="1508760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DeepSeek API + CloudBase 免费额度足以覆盖日常使用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40080" y="2011680"/>
            <a:ext cx="5029200" cy="77724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0" name="Shape 8"/>
          <p:cNvSpPr/>
          <p:nvPr/>
        </p:nvSpPr>
        <p:spPr>
          <a:xfrm>
            <a:off x="640080" y="2011680"/>
            <a:ext cx="54864" cy="777240"/>
          </a:xfrm>
          <a:prstGeom prst="rect">
            <a:avLst/>
          </a:prstGeom>
          <a:solidFill>
            <a:srgbClr val="0043C1"/>
          </a:solidFill>
        </p:spPr>
      </p:sp>
      <p:sp>
        <p:nvSpPr>
          <p:cNvPr id="11" name="Text 9"/>
          <p:cNvSpPr/>
          <p:nvPr/>
        </p:nvSpPr>
        <p:spPr>
          <a:xfrm>
            <a:off x="914400" y="2103120"/>
            <a:ext cx="13716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人力成本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286000" y="2103120"/>
            <a:ext cx="3200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1人 · 兼职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2423160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销售</a:t>
            </a: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利用业余时间搭建和迭代。AI Agent辅助编码，效率远超传统开发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40080" y="2926080"/>
            <a:ext cx="5029200" cy="77724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5" name="Shape 13"/>
          <p:cNvSpPr/>
          <p:nvPr/>
        </p:nvSpPr>
        <p:spPr>
          <a:xfrm>
            <a:off x="640080" y="2926080"/>
            <a:ext cx="54864" cy="777240"/>
          </a:xfrm>
          <a:prstGeom prst="rect">
            <a:avLst/>
          </a:prstGeom>
          <a:solidFill>
            <a:srgbClr val="0043C1"/>
          </a:solidFill>
        </p:spPr>
      </p:sp>
      <p:sp>
        <p:nvSpPr>
          <p:cNvPr id="16" name="Text 14"/>
          <p:cNvSpPr/>
          <p:nvPr/>
        </p:nvSpPr>
        <p:spPr>
          <a:xfrm>
            <a:off x="914400" y="3017520"/>
            <a:ext cx="13716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时间投入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286000" y="3017520"/>
            <a:ext cx="3200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3个月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14400" y="3337560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从零搭建到六大看板上线。持续每周迭代，功能不断增加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0" y="1097280"/>
            <a:ext cx="2926080" cy="2468880"/>
          </a:xfrm>
          <a:prstGeom prst="rect">
            <a:avLst/>
          </a:prstGeom>
          <a:solidFill>
            <a:srgbClr val="10B981">
              <a:alpha val="10000"/>
            </a:srgbClr>
          </a:solidFill>
        </p:spPr>
      </p:sp>
      <p:sp>
        <p:nvSpPr>
          <p:cNvPr id="20" name="Text 18"/>
          <p:cNvSpPr/>
          <p:nvPr/>
        </p:nvSpPr>
        <p:spPr>
          <a:xfrm>
            <a:off x="6126480" y="1188720"/>
            <a:ext cx="25603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💰 年化投入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126480" y="1463040"/>
            <a:ext cx="25603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0B98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&lt; ¥1,000</a:t>
            </a:r>
            <a:endParaRPr lang="en-US" sz="2800" dirty="0"/>
          </a:p>
        </p:txBody>
      </p:sp>
      <p:sp>
        <p:nvSpPr>
          <p:cNvPr id="22" name="Text 20"/>
          <p:cNvSpPr/>
          <p:nvPr/>
        </p:nvSpPr>
        <p:spPr>
          <a:xfrm>
            <a:off x="6126480" y="2011680"/>
            <a:ext cx="25603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对比：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126480" y="2240280"/>
            <a:ext cx="256032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SaaS CRM 年费 3-10万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定制开发 10-50万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1个IT人员 15-25万/年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6126480" y="2926080"/>
            <a:ext cx="25603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0B98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我们的成本是其 1/100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40080" y="3840480"/>
            <a:ext cx="7772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核心壁垒不在于"花了多少钱"，而在于"数据+知识+流程"三位一体的组织能力已经建立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订单管理tab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950210"/>
            <a:ext cx="3223260" cy="2183765"/>
          </a:xfrm>
          <a:prstGeom prst="rect">
            <a:avLst/>
          </a:prstGeom>
        </p:spPr>
      </p:pic>
      <p:pic>
        <p:nvPicPr>
          <p:cNvPr id="4" name="图片 3" descr="订单管理tab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815" y="635"/>
            <a:ext cx="3221990" cy="2184400"/>
          </a:xfrm>
          <a:prstGeom prst="rect">
            <a:avLst/>
          </a:prstGeom>
        </p:spPr>
      </p:pic>
      <p:pic>
        <p:nvPicPr>
          <p:cNvPr id="5" name="图片 4" descr="访前准备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4225" y="635"/>
            <a:ext cx="3279775" cy="2183765"/>
          </a:xfrm>
          <a:prstGeom prst="rect">
            <a:avLst/>
          </a:prstGeom>
        </p:spPr>
      </p:pic>
      <p:pic>
        <p:nvPicPr>
          <p:cNvPr id="6" name="图片 5" descr="看板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430270" cy="2184400"/>
          </a:xfrm>
          <a:prstGeom prst="rect">
            <a:avLst/>
          </a:prstGeom>
        </p:spPr>
      </p:pic>
      <p:pic>
        <p:nvPicPr>
          <p:cNvPr id="7" name="图片 6" descr="客户拜访卡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7770" y="2950210"/>
            <a:ext cx="3883025" cy="2133600"/>
          </a:xfrm>
          <a:prstGeom prst="rect">
            <a:avLst/>
          </a:prstGeom>
        </p:spPr>
      </p:pic>
      <p:pic>
        <p:nvPicPr>
          <p:cNvPr id="8" name="图片 7" descr="客户tab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7770" y="1718310"/>
            <a:ext cx="3292475" cy="2183765"/>
          </a:xfrm>
          <a:prstGeom prst="rect">
            <a:avLst/>
          </a:prstGeom>
        </p:spPr>
      </p:pic>
      <p:pic>
        <p:nvPicPr>
          <p:cNvPr id="9" name="图片 8" descr="客诉tab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2805" y="2950210"/>
            <a:ext cx="3211195" cy="2184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>
              <a:alpha val="70000"/>
            </a:srgbClr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4" name="Text 2"/>
          <p:cNvSpPr/>
          <p:nvPr/>
        </p:nvSpPr>
        <p:spPr>
          <a:xfrm>
            <a:off x="731520" y="1097280"/>
            <a:ext cx="731520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让数据为销售服务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31520" y="1737360"/>
            <a:ext cx="731520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让</a:t>
            </a:r>
            <a:r>
              <a:rPr lang="zh-CN" altLang="en-US" sz="3400" b="1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专家</a:t>
            </a:r>
            <a:r>
              <a:rPr lang="en-US" sz="3400" b="1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为团队所用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731520" y="2560320"/>
            <a:ext cx="1645920" cy="2286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7" name="Text 5"/>
          <p:cNvSpPr/>
          <p:nvPr/>
        </p:nvSpPr>
        <p:spPr>
          <a:xfrm>
            <a:off x="731520" y="2926080"/>
            <a:ext cx="25603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📊  数据驱动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3291840"/>
            <a:ext cx="237744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每个决策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有据可依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566160" y="2926080"/>
            <a:ext cx="25603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🤖  AI 赋能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657600" y="3291840"/>
            <a:ext cx="237744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经验不流失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新人快上手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00800" y="2926080"/>
            <a:ext cx="25603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🚀  持续进化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492240" y="3291840"/>
            <a:ext cx="237744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每周迭代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越用越强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31520" y="411480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感谢</a:t>
            </a:r>
            <a:r>
              <a:rPr lang="zh-CN" altLang="en-US" sz="18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观看</a:t>
            </a:r>
            <a:r>
              <a:rPr lang="en-US" sz="18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！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731520" y="452628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飞书搜索"宝锐生物销售工作台"即可体验  |  刘新元  |  2026年7月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640080" y="457200"/>
            <a:ext cx="36576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一句话总结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0080" y="1005840"/>
            <a:ext cx="777240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我们搭建了一个数据驱动的销售工作台，让每个销售员在飞书里 3 秒知道今天该做什么。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它以 "零额外人力成本" 的 AI Agent 驱动，每天自动刷新数据，沉淀团队知识。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1737360"/>
            <a:ext cx="7772400" cy="13716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6" name="Shape 4"/>
          <p:cNvSpPr/>
          <p:nvPr/>
        </p:nvSpPr>
        <p:spPr>
          <a:xfrm>
            <a:off x="640080" y="2011680"/>
            <a:ext cx="1828800" cy="100584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40080" y="2084832"/>
            <a:ext cx="18288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6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640080" y="260604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已上线看板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651760" y="2011680"/>
            <a:ext cx="1828800" cy="100584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651760" y="2084832"/>
            <a:ext cx="18288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1,700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2651760" y="260604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客户覆盖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663440" y="2011680"/>
            <a:ext cx="1828800" cy="100584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663440" y="2084832"/>
            <a:ext cx="18288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¥2/天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4663440" y="260604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运行成本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675120" y="2011680"/>
            <a:ext cx="1828800" cy="100584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675120" y="2084832"/>
            <a:ext cx="18288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23人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6675120" y="260604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权限管理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40080" y="329184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当前状态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22960" y="3657600"/>
            <a:ext cx="73152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✅ 基础架构完成：ERP + 飞书MCP + 顺丰 + IMA 四源数据打通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22960" y="3950208"/>
            <a:ext cx="73152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✅ 六大功能看板已上线：KPI · 客户 · 商机 · 客诉 · 订单 · Copilot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822960" y="4242816"/>
            <a:ext cx="73152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🔄 飞书AI Agent 已部署（DeepSeek V4 Pro 驱动），可自主回复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822960" y="4535424"/>
            <a:ext cx="73152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📅 下一步：顺丰弹窗推送 → 结构化知识沉淀 → 自动预警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640080" y="45720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为什么现在做？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188720"/>
            <a:ext cx="2560320" cy="201168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5" name="Text 3"/>
          <p:cNvSpPr/>
          <p:nvPr/>
        </p:nvSpPr>
        <p:spPr>
          <a:xfrm>
            <a:off x="640080" y="1280160"/>
            <a:ext cx="25603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🏭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77240" y="1737360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行业窗口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77240" y="2103120"/>
            <a:ext cx="228600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IVD原料市场进入存量竞争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集采倒逼降本增效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数字化能力成为分水岭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474720" y="1188720"/>
            <a:ext cx="2560320" cy="201168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9" name="Text 7"/>
          <p:cNvSpPr/>
          <p:nvPr/>
        </p:nvSpPr>
        <p:spPr>
          <a:xfrm>
            <a:off x="3474720" y="1280160"/>
            <a:ext cx="25603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👥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611880" y="1737360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组织痛点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611880" y="2103120"/>
            <a:ext cx="228600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2026年4-5月9人离职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资深销售经验大量流失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新人上手周期3-6个月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309360" y="1188720"/>
            <a:ext cx="2560320" cy="201168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3" name="Text 11"/>
          <p:cNvSpPr/>
          <p:nvPr/>
        </p:nvSpPr>
        <p:spPr>
          <a:xfrm>
            <a:off x="6309360" y="1280160"/>
            <a:ext cx="25603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🤖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6446520" y="1737360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技术可行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446520" y="2103120"/>
            <a:ext cx="228600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AI Agent 成本降至 ¥2/天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飞书生态全面开放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开源工具链成熟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40080" y="3474720"/>
            <a:ext cx="7863840" cy="502920"/>
          </a:xfrm>
          <a:prstGeom prst="rect">
            <a:avLst/>
          </a:prstGeom>
          <a:solidFill>
            <a:srgbClr val="0A1628"/>
          </a:solidFill>
        </p:spPr>
      </p:sp>
      <p:sp>
        <p:nvSpPr>
          <p:cNvPr id="17" name="Text 15"/>
          <p:cNvSpPr/>
          <p:nvPr/>
        </p:nvSpPr>
        <p:spPr>
          <a:xfrm>
            <a:off x="914400" y="3520440"/>
            <a:ext cx="731520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诊断原料销售正在"转向"</a:t>
            </a:r>
            <a:r>
              <a:rPr lang="zh-CN" altLang="en-US" sz="13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专家思维</a:t>
            </a:r>
            <a:r>
              <a:rPr lang="en-US" altLang="zh-CN" sz="13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+</a:t>
            </a:r>
            <a:r>
              <a:rPr lang="en-US" sz="13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数据+关系双驱动"——谁先完成数字化</a:t>
            </a:r>
            <a:r>
              <a:rPr lang="zh-CN" altLang="en-US" sz="13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专家能力复制</a:t>
            </a:r>
            <a:r>
              <a:rPr lang="en-US" sz="13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，谁就建立竞争壁垒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4206240"/>
            <a:ext cx="25603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4,128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40080" y="4572000"/>
            <a:ext cx="25603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历史订单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已数字化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474720" y="4206240"/>
            <a:ext cx="25603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30人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3474720" y="4572000"/>
            <a:ext cx="25603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销售团队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覆盖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6309360" y="4206240"/>
            <a:ext cx="25603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1398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6309360" y="4572000"/>
            <a:ext cx="25603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数据文件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CDN部署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640080" y="45720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怎么搭建的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097280"/>
            <a:ext cx="7863840" cy="77724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5" name="Shape 3"/>
          <p:cNvSpPr/>
          <p:nvPr/>
        </p:nvSpPr>
        <p:spPr>
          <a:xfrm>
            <a:off x="640080" y="1097280"/>
            <a:ext cx="54864" cy="77724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6" name="Text 4"/>
          <p:cNvSpPr/>
          <p:nvPr/>
        </p:nvSpPr>
        <p:spPr>
          <a:xfrm>
            <a:off x="914400" y="1170432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B82F6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数据源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14400" y="146304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ERP 订单  +  飞书MCP  +  顺丰API  +  IMA知识库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114800" y="1901952"/>
            <a:ext cx="91440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▼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0080" y="2103120"/>
            <a:ext cx="7863840" cy="77724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0" name="Shape 8"/>
          <p:cNvSpPr/>
          <p:nvPr/>
        </p:nvSpPr>
        <p:spPr>
          <a:xfrm>
            <a:off x="640080" y="2103120"/>
            <a:ext cx="54864" cy="777240"/>
          </a:xfrm>
          <a:prstGeom prst="rect">
            <a:avLst/>
          </a:prstGeom>
          <a:solidFill>
            <a:srgbClr val="0043C1"/>
          </a:solidFill>
        </p:spPr>
      </p:sp>
      <p:sp>
        <p:nvSpPr>
          <p:cNvPr id="11" name="Text 9"/>
          <p:cNvSpPr/>
          <p:nvPr/>
        </p:nvSpPr>
        <p:spPr>
          <a:xfrm>
            <a:off x="914400" y="2176272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处理层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14400" y="246888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Python 脚本（Cron每日自动刷新）→  JSON  →  CloudBase CDN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114800" y="2907792"/>
            <a:ext cx="91440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▼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3108960"/>
            <a:ext cx="7863840" cy="77724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5" name="Shape 13"/>
          <p:cNvSpPr/>
          <p:nvPr/>
        </p:nvSpPr>
        <p:spPr>
          <a:xfrm>
            <a:off x="640080" y="3108960"/>
            <a:ext cx="54864" cy="777240"/>
          </a:xfrm>
          <a:prstGeom prst="rect">
            <a:avLst/>
          </a:prstGeom>
          <a:solidFill>
            <a:srgbClr val="0A1628"/>
          </a:solidFill>
        </p:spPr>
      </p:sp>
      <p:sp>
        <p:nvSpPr>
          <p:cNvPr id="16" name="Text 14"/>
          <p:cNvSpPr/>
          <p:nvPr/>
        </p:nvSpPr>
        <p:spPr>
          <a:xfrm>
            <a:off x="914400" y="3182112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A162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展示层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914400" y="347472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Web 工作台  ·  飞书应用  ·  手机浏览器  ·  三重权限过滤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40080" y="420624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设计原则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" y="4572000"/>
            <a:ext cx="25603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零额外人力：AI Agent自动编码+维护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474720" y="4572000"/>
            <a:ext cx="25603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渐进式落地：MVP先行，每周迭代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309360" y="4572000"/>
            <a:ext cx="25603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移动端优先：飞书内直接打开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640080" y="45720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已上线六大功能模块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2606040" cy="109728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097280"/>
            <a:ext cx="2606040" cy="36576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6" name="Text 4"/>
          <p:cNvSpPr/>
          <p:nvPr/>
        </p:nvSpPr>
        <p:spPr>
          <a:xfrm>
            <a:off x="566928" y="118872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📊  看板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66928" y="1508760"/>
            <a:ext cx="237744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KPI仪表盘 · 三年逐月对比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部门/个人分权 · 五档周期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291840" y="1097280"/>
            <a:ext cx="2606040" cy="109728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91840" y="1097280"/>
            <a:ext cx="2606040" cy="36576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10" name="Text 8"/>
          <p:cNvSpPr/>
          <p:nvPr/>
        </p:nvSpPr>
        <p:spPr>
          <a:xfrm>
            <a:off x="3401568" y="118872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📋  客户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401568" y="1508760"/>
            <a:ext cx="237744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1,700客户 · 集团聚合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商机沙盘339个商机全景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126480" y="1097280"/>
            <a:ext cx="2606040" cy="109728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126480" y="1097280"/>
            <a:ext cx="2606040" cy="36576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14" name="Text 12"/>
          <p:cNvSpPr/>
          <p:nvPr/>
        </p:nvSpPr>
        <p:spPr>
          <a:xfrm>
            <a:off x="6236208" y="118872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📦  订单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236208" y="1508760"/>
            <a:ext cx="237744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顺丰实时追踪 · 签收判定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1,323包裹每日刷新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57200" y="2377440"/>
            <a:ext cx="2606040" cy="109728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57200" y="2377440"/>
            <a:ext cx="2606040" cy="36576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18" name="Text 16"/>
          <p:cNvSpPr/>
          <p:nvPr/>
        </p:nvSpPr>
        <p:spPr>
          <a:xfrm>
            <a:off x="566928" y="246888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🔴  客诉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66928" y="2788920"/>
            <a:ext cx="237744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350条全量 · 六维筛选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超30天红色预警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291840" y="2377440"/>
            <a:ext cx="2606040" cy="109728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291840" y="2377440"/>
            <a:ext cx="2606040" cy="36576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22" name="Text 20"/>
          <p:cNvSpPr/>
          <p:nvPr/>
        </p:nvSpPr>
        <p:spPr>
          <a:xfrm>
            <a:off x="3401568" y="246888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🤖  Copilot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401568" y="2788920"/>
            <a:ext cx="237744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访前准备中心 · 拜访卡生成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知识飞轮 · IMA回写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6126480" y="2377440"/>
            <a:ext cx="2606040" cy="109728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126480" y="2377440"/>
            <a:ext cx="2606040" cy="36576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26" name="Text 24"/>
          <p:cNvSpPr/>
          <p:nvPr/>
        </p:nvSpPr>
        <p:spPr>
          <a:xfrm>
            <a:off x="6236208" y="246888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✅  待办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236208" y="2788920"/>
            <a:ext cx="237744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独立CRUD · 三分类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本地持久化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40080" y="3840480"/>
            <a:ext cx="7772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所有模块均可在飞书中打开，支持手机 / 电脑 / iPad。通过 admin / manager / sales 三级权限自动过滤数据。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40080" y="4160520"/>
            <a:ext cx="7863840" cy="411480"/>
          </a:xfrm>
          <a:prstGeom prst="rect">
            <a:avLst/>
          </a:prstGeom>
          <a:solidFill>
            <a:srgbClr val="0A1628"/>
          </a:solidFill>
        </p:spPr>
      </p:sp>
      <p:sp>
        <p:nvSpPr>
          <p:cNvPr id="30" name="Text 28"/>
          <p:cNvSpPr/>
          <p:nvPr/>
        </p:nvSpPr>
        <p:spPr>
          <a:xfrm>
            <a:off x="640080" y="4160520"/>
            <a:ext cx="78638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飞书搜索 "宝锐生物销售工作台"  即可体验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640080" y="45720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管理价值：从"感觉"到"数据"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0080" y="1097280"/>
            <a:ext cx="3657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之前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846320" y="1097280"/>
            <a:ext cx="3657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现在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434840" y="1188720"/>
            <a:ext cx="13716" cy="320040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7" name="Text 5"/>
          <p:cNvSpPr/>
          <p:nvPr/>
        </p:nvSpPr>
        <p:spPr>
          <a:xfrm>
            <a:off x="822960" y="1554480"/>
            <a:ext cx="34747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✕  销售做了多少活动？——"大概吧"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22960" y="2057400"/>
            <a:ext cx="34747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✕  某个客户采购趋势？——翻Excel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822960" y="2560320"/>
            <a:ext cx="34747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✕  客诉处理到哪了？——问当事人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22960" y="3063240"/>
            <a:ext cx="34747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✕  新人怎么上手？——跟着老人跑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029200" y="1554480"/>
            <a:ext cx="3657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✓  916次活动，实时可查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029200" y="2057400"/>
            <a:ext cx="3657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✓  年度/集团一键聚合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029200" y="2560320"/>
            <a:ext cx="3657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✓  350条客诉，状态透明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029200" y="3063240"/>
            <a:ext cx="3657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✓  知识库自动匹配历史经验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3840480"/>
            <a:ext cx="3657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量化收益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40080" y="4206240"/>
            <a:ext cx="18288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0B98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80%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640080" y="4526280"/>
            <a:ext cx="1828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信息获取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效率提升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743200" y="4206240"/>
            <a:ext cx="18288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0B98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75%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2743200" y="4526280"/>
            <a:ext cx="1828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客诉响应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时间缩短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846320" y="4206240"/>
            <a:ext cx="18288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59E0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50%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4846320" y="4526280"/>
            <a:ext cx="1828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新人上手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周期缩短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6949440" y="4206240"/>
            <a:ext cx="18288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59E0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0→60%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6949440" y="4526280"/>
            <a:ext cx="1828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经验复用率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从零起步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640080" y="45720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AI Copilot：从工具到伙伴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097280"/>
            <a:ext cx="2560320" cy="2103120"/>
          </a:xfrm>
          <a:prstGeom prst="rect">
            <a:avLst/>
          </a:prstGeom>
          <a:solidFill>
            <a:srgbClr val="FFFFFF"/>
          </a:solidFill>
          <a:effectLst>
            <a:outerShdw blurRad="203200" dist="508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40080" y="1097280"/>
            <a:ext cx="2560320" cy="36576"/>
          </a:xfrm>
          <a:prstGeom prst="rect">
            <a:avLst/>
          </a:prstGeom>
          <a:solidFill>
            <a:srgbClr val="10B981"/>
          </a:solidFill>
        </p:spPr>
      </p:sp>
      <p:sp>
        <p:nvSpPr>
          <p:cNvPr id="6" name="Text 4"/>
          <p:cNvSpPr/>
          <p:nvPr/>
        </p:nvSpPr>
        <p:spPr>
          <a:xfrm>
            <a:off x="640080" y="1234440"/>
            <a:ext cx="25603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📊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731520" y="169164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仪表盘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2011680"/>
            <a:ext cx="237744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被动查看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能看数据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914400" y="2606040"/>
            <a:ext cx="20116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0B98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✅ 已实现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246120" y="1920240"/>
            <a:ext cx="228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→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3474720" y="1097280"/>
            <a:ext cx="2560320" cy="2103120"/>
          </a:xfrm>
          <a:prstGeom prst="rect">
            <a:avLst/>
          </a:prstGeom>
          <a:solidFill>
            <a:srgbClr val="FFFFFF"/>
          </a:solidFill>
          <a:effectLst>
            <a:outerShdw blurRad="203200" dist="508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474720" y="1097280"/>
            <a:ext cx="2560320" cy="36576"/>
          </a:xfrm>
          <a:prstGeom prst="rect">
            <a:avLst/>
          </a:prstGeom>
          <a:solidFill>
            <a:srgbClr val="F59E0B"/>
          </a:solidFill>
        </p:spPr>
      </p:sp>
      <p:sp>
        <p:nvSpPr>
          <p:cNvPr id="13" name="Text 11"/>
          <p:cNvSpPr/>
          <p:nvPr/>
        </p:nvSpPr>
        <p:spPr>
          <a:xfrm>
            <a:off x="3474720" y="1234440"/>
            <a:ext cx="25603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🤖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3566160" y="169164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副驾驶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566160" y="2011680"/>
            <a:ext cx="237744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主动提示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能告诉你做什么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749040" y="2606040"/>
            <a:ext cx="20116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59E0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🔄 建设中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080760" y="1920240"/>
            <a:ext cx="228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→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6309360" y="1097280"/>
            <a:ext cx="2560320" cy="2103120"/>
          </a:xfrm>
          <a:prstGeom prst="rect">
            <a:avLst/>
          </a:prstGeom>
          <a:solidFill>
            <a:srgbClr val="FFFFFF"/>
          </a:solidFill>
          <a:effectLst>
            <a:outerShdw blurRad="203200" dist="508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309360" y="1097280"/>
            <a:ext cx="2560320" cy="36576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20" name="Text 18"/>
          <p:cNvSpPr/>
          <p:nvPr/>
        </p:nvSpPr>
        <p:spPr>
          <a:xfrm>
            <a:off x="6309360" y="1234440"/>
            <a:ext cx="25603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🚀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6400800" y="169164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自动驾驶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400800" y="2011680"/>
            <a:ext cx="237744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自主执行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能代你做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583680" y="2606040"/>
            <a:ext cx="20116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3B82F6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📅 规划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40080" y="347472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核心引擎：知识飞轮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40080" y="3840480"/>
            <a:ext cx="1828800" cy="73152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26" name="Text 24"/>
          <p:cNvSpPr/>
          <p:nvPr/>
        </p:nvSpPr>
        <p:spPr>
          <a:xfrm>
            <a:off x="640080" y="3840480"/>
            <a:ext cx="182880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拜访前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AI匹配经验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2514600" y="4023360"/>
            <a:ext cx="228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→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2743200" y="3840480"/>
            <a:ext cx="1828800" cy="73152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29" name="Text 27"/>
          <p:cNvSpPr/>
          <p:nvPr/>
        </p:nvSpPr>
        <p:spPr>
          <a:xfrm>
            <a:off x="2743200" y="3840480"/>
            <a:ext cx="182880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拜访中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作战卡引导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4617720" y="4023360"/>
            <a:ext cx="228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→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4846320" y="3840480"/>
            <a:ext cx="1828800" cy="73152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32" name="Text 30"/>
          <p:cNvSpPr/>
          <p:nvPr/>
        </p:nvSpPr>
        <p:spPr>
          <a:xfrm>
            <a:off x="4846320" y="3840480"/>
            <a:ext cx="182880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拜访后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2分钟复盘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6720840" y="4023360"/>
            <a:ext cx="228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→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6949440" y="3840480"/>
            <a:ext cx="1828800" cy="73152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35" name="Text 33"/>
          <p:cNvSpPr/>
          <p:nvPr/>
        </p:nvSpPr>
        <p:spPr>
          <a:xfrm>
            <a:off x="6949440" y="3840480"/>
            <a:ext cx="182880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自动回写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IMA知识库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640080" y="4709160"/>
            <a:ext cx="7772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每次拜访都变成团队资产  ·  新人也能调用资深销售的经验  ·  离职不再带走知识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640080" y="45720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为什么这套体系有壁垒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005840"/>
            <a:ext cx="7863840" cy="86868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40080" y="1005840"/>
            <a:ext cx="54864" cy="868680"/>
          </a:xfrm>
          <a:prstGeom prst="rect">
            <a:avLst/>
          </a:prstGeom>
          <a:solidFill>
            <a:srgbClr val="0A1628"/>
          </a:solidFill>
        </p:spPr>
      </p:sp>
      <p:sp>
        <p:nvSpPr>
          <p:cNvPr id="6" name="Text 4"/>
          <p:cNvSpPr/>
          <p:nvPr/>
        </p:nvSpPr>
        <p:spPr>
          <a:xfrm>
            <a:off x="914400" y="1078992"/>
            <a:ext cx="3657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🔒  数据资产化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14400" y="1353312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每一次拜访、每一条客诉、每一个样品测试反馈，都沉淀为结构化的团队知识。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这不是一套软件，是一套"数据→知识→决策"的组织能力。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640080" y="2011680"/>
            <a:ext cx="7863840" cy="86868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40080" y="2011680"/>
            <a:ext cx="54864" cy="868680"/>
          </a:xfrm>
          <a:prstGeom prst="rect">
            <a:avLst/>
          </a:prstGeom>
          <a:solidFill>
            <a:srgbClr val="0043C1"/>
          </a:solidFill>
        </p:spPr>
      </p:sp>
      <p:sp>
        <p:nvSpPr>
          <p:cNvPr id="10" name="Text 8"/>
          <p:cNvSpPr/>
          <p:nvPr/>
        </p:nvSpPr>
        <p:spPr>
          <a:xfrm>
            <a:off x="914400" y="2084832"/>
            <a:ext cx="3657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⚡  边际成本趋零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914400" y="2359152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AI Agent（Kimi K3）自动编写和迭代代码。新增功能只需描述需求。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运营成本仅 ¥2/天（DeepSeek API），无需新增IT人员。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40080" y="3017520"/>
            <a:ext cx="7863840" cy="86868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40080" y="3017520"/>
            <a:ext cx="54864" cy="86868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14" name="Text 12"/>
          <p:cNvSpPr/>
          <p:nvPr/>
        </p:nvSpPr>
        <p:spPr>
          <a:xfrm>
            <a:off x="914400" y="3090672"/>
            <a:ext cx="3657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🧬  深度业务耦合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14400" y="3364992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不是通用CRM，是专为诊断原料B2B定制的。内置竞品参数库、LTC流程、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铁三角协同模板。理论依据：华为LTC + Nonaka SECI 知识管理模型。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40080" y="4023360"/>
            <a:ext cx="7863840" cy="868680"/>
          </a:xfrm>
          <a:prstGeom prst="rect">
            <a:avLst/>
          </a:prstGeom>
          <a:solidFill>
            <a:srgbClr val="FFFFFF"/>
          </a:solidFill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40080" y="4023360"/>
            <a:ext cx="54864" cy="868680"/>
          </a:xfrm>
          <a:prstGeom prst="rect">
            <a:avLst/>
          </a:prstGeom>
          <a:solidFill>
            <a:srgbClr val="0043C1"/>
          </a:solidFill>
        </p:spPr>
      </p:sp>
      <p:sp>
        <p:nvSpPr>
          <p:cNvPr id="18" name="Text 16"/>
          <p:cNvSpPr/>
          <p:nvPr/>
        </p:nvSpPr>
        <p:spPr>
          <a:xfrm>
            <a:off x="914400" y="4096512"/>
            <a:ext cx="3657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📱  嵌入工作流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14400" y="4370832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飞书内直接打开，不改变销售员习惯。移动端随时可用。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数据自动刷新，不需要任何人"导出Excel"。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640080" y="45720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未来6个月路线图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822960" y="1170432"/>
            <a:ext cx="201168" cy="201168"/>
          </a:xfrm>
          <a:prstGeom prst="ellipse">
            <a:avLst/>
          </a:prstGeom>
          <a:solidFill>
            <a:srgbClr val="10B981"/>
          </a:solidFill>
        </p:spPr>
      </p:sp>
      <p:sp>
        <p:nvSpPr>
          <p:cNvPr id="5" name="Text 3"/>
          <p:cNvSpPr/>
          <p:nvPr/>
        </p:nvSpPr>
        <p:spPr>
          <a:xfrm>
            <a:off x="822960" y="1170432"/>
            <a:ext cx="201168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✅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914400" y="1417320"/>
            <a:ext cx="18288" cy="54864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7" name="Text 5"/>
          <p:cNvSpPr/>
          <p:nvPr/>
        </p:nvSpPr>
        <p:spPr>
          <a:xfrm>
            <a:off x="1280160" y="1115568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7</a:t>
            </a:r>
            <a:r>
              <a:rPr lang="zh-CN" altLang="en-US" sz="13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月</a:t>
            </a:r>
            <a:r>
              <a:rPr lang="en-US" sz="13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· 已完成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280160" y="1389888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数据底座 · 六大看板 · 飞书AI Agent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822960" y="2084832"/>
            <a:ext cx="201168" cy="201168"/>
          </a:xfrm>
          <a:prstGeom prst="ellipse">
            <a:avLst/>
          </a:prstGeom>
          <a:solidFill>
            <a:srgbClr val="F59E0B"/>
          </a:solidFill>
        </p:spPr>
      </p:sp>
      <p:sp>
        <p:nvSpPr>
          <p:cNvPr id="10" name="Text 8"/>
          <p:cNvSpPr/>
          <p:nvPr/>
        </p:nvSpPr>
        <p:spPr>
          <a:xfrm>
            <a:off x="822960" y="2084832"/>
            <a:ext cx="201168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🔄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914400" y="2331720"/>
            <a:ext cx="18288" cy="54864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2" name="Text 10"/>
          <p:cNvSpPr/>
          <p:nvPr/>
        </p:nvSpPr>
        <p:spPr>
          <a:xfrm>
            <a:off x="1280160" y="2029968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7-8月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280160" y="2304288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顺丰弹窗 · 知识模板 · IMA回写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22960" y="2999232"/>
            <a:ext cx="201168" cy="201168"/>
          </a:xfrm>
          <a:prstGeom prst="ellipse">
            <a:avLst/>
          </a:prstGeom>
          <a:solidFill>
            <a:srgbClr val="3B82F6"/>
          </a:solidFill>
        </p:spPr>
      </p:sp>
      <p:sp>
        <p:nvSpPr>
          <p:cNvPr id="15" name="Text 13"/>
          <p:cNvSpPr/>
          <p:nvPr/>
        </p:nvSpPr>
        <p:spPr>
          <a:xfrm>
            <a:off x="822960" y="2999232"/>
            <a:ext cx="201168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📅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914400" y="3246120"/>
            <a:ext cx="18288" cy="54864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7" name="Text 15"/>
          <p:cNvSpPr/>
          <p:nvPr/>
        </p:nvSpPr>
        <p:spPr>
          <a:xfrm>
            <a:off x="1280160" y="2944368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8-9月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280160" y="3218688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转化漏斗 · 客户360° · 移动看板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22960" y="3913632"/>
            <a:ext cx="201168" cy="201168"/>
          </a:xfrm>
          <a:prstGeom prst="ellipse">
            <a:avLst/>
          </a:prstGeom>
          <a:solidFill>
            <a:srgbClr val="6B7280"/>
          </a:solidFill>
        </p:spPr>
      </p:sp>
      <p:sp>
        <p:nvSpPr>
          <p:cNvPr id="20" name="Text 18"/>
          <p:cNvSpPr/>
          <p:nvPr/>
        </p:nvSpPr>
        <p:spPr>
          <a:xfrm>
            <a:off x="822960" y="3913632"/>
            <a:ext cx="201168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📅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280160" y="3858768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1300" dirty="0"/>
              <a:t>未来</a:t>
            </a:r>
            <a:endParaRPr lang="zh-CN" alt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280160" y="4133088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大客户预警 · 竞品监控 · AI自主分析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029200" y="1097280"/>
            <a:ext cx="3840480" cy="3383280"/>
          </a:xfrm>
          <a:prstGeom prst="rect">
            <a:avLst/>
          </a:prstGeom>
          <a:solidFill>
            <a:srgbClr val="0A1628"/>
          </a:solidFill>
        </p:spPr>
      </p:sp>
      <p:sp>
        <p:nvSpPr>
          <p:cNvPr id="24" name="Text 22"/>
          <p:cNvSpPr/>
          <p:nvPr/>
        </p:nvSpPr>
        <p:spPr>
          <a:xfrm>
            <a:off x="5212080" y="1280160"/>
            <a:ext cx="34747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🎯 Q3</a:t>
            </a:r>
            <a:r>
              <a:rPr lang="zh-CN" altLang="en-US" sz="15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内实现</a:t>
            </a:r>
            <a:r>
              <a:rPr lang="en-US" sz="15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目标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5394960" y="1737360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每个销售员手机看自己的数据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394960" y="2121408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顺丰派送自动弹窗通知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394960" y="2505456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客诉 30 分钟内响应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394960" y="2889504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测试单超期自动提醒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394960" y="3273552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拜访知识自动沉淀复用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394960" y="3657600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大客户异常智能预警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2273</Words>
  <Application>WPS 表格</Application>
  <PresentationFormat>On-screen Show (16:9)</PresentationFormat>
  <Paragraphs>362</Paragraphs>
  <Slides>12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汉仪旗黑</vt:lpstr>
      <vt:lpstr>微软雅黑</vt:lpstr>
      <vt:lpstr>微软雅黑</vt:lpstr>
      <vt:lpstr>Calibri</vt:lpstr>
      <vt:lpstr>Helvetica Neue</vt:lpstr>
      <vt:lpstr>宋体</vt:lpstr>
      <vt:lpstr>汉仪书宋二KW</vt:lpstr>
      <vt:lpstr>Arial Unicode MS</vt:lpstr>
      <vt:lpstr>等线</vt:lpstr>
      <vt:lpstr>汉仪中等线KW</vt:lpstr>
      <vt:lpstr>Apple Color Emoji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宝锐生物诊断原料销售工作台 · 高管简报</dc:title>
  <dc:creator>刘新元</dc:creator>
  <dc:subject>PptxGenJS Presentation</dc:subject>
  <cp:lastModifiedBy>刘新元</cp:lastModifiedBy>
  <cp:revision>10</cp:revision>
  <dcterms:created xsi:type="dcterms:W3CDTF">2026-07-28T16:26:27Z</dcterms:created>
  <dcterms:modified xsi:type="dcterms:W3CDTF">2026-07-28T16:26:27Z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11D684E7DD2426C457D6686AD93DE9F8_42</vt:lpwstr>
  </property>
  <property fmtid="{D5CDD505-2E9C-101B-9397-08002B2CF9AE}" pid="3" name="KSOProductBuildVer">
    <vt:lpwstr>2052-12.1.26026.26026</vt:lpwstr>
  </property>
</Properties>
</file>